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3"/>
  </p:notesMasterIdLst>
  <p:sldIdLst>
    <p:sldId id="323" r:id="rId2"/>
    <p:sldId id="258" r:id="rId3"/>
    <p:sldId id="324" r:id="rId4"/>
    <p:sldId id="260" r:id="rId5"/>
    <p:sldId id="261" r:id="rId6"/>
    <p:sldId id="268" r:id="rId7"/>
    <p:sldId id="297" r:id="rId8"/>
    <p:sldId id="403" r:id="rId9"/>
    <p:sldId id="422" r:id="rId10"/>
    <p:sldId id="299" r:id="rId11"/>
    <p:sldId id="400" r:id="rId12"/>
    <p:sldId id="399" r:id="rId13"/>
    <p:sldId id="406" r:id="rId14"/>
    <p:sldId id="405" r:id="rId15"/>
    <p:sldId id="407" r:id="rId16"/>
    <p:sldId id="408" r:id="rId17"/>
    <p:sldId id="409" r:id="rId18"/>
    <p:sldId id="412" r:id="rId19"/>
    <p:sldId id="396" r:id="rId20"/>
    <p:sldId id="356" r:id="rId21"/>
    <p:sldId id="390" r:id="rId22"/>
    <p:sldId id="425" r:id="rId23"/>
    <p:sldId id="391" r:id="rId24"/>
    <p:sldId id="392" r:id="rId25"/>
    <p:sldId id="388" r:id="rId26"/>
    <p:sldId id="415" r:id="rId27"/>
    <p:sldId id="426" r:id="rId28"/>
    <p:sldId id="393" r:id="rId29"/>
    <p:sldId id="394" r:id="rId30"/>
    <p:sldId id="395" r:id="rId31"/>
    <p:sldId id="419" r:id="rId32"/>
    <p:sldId id="401" r:id="rId33"/>
    <p:sldId id="303" r:id="rId34"/>
    <p:sldId id="416" r:id="rId35"/>
    <p:sldId id="417" r:id="rId36"/>
    <p:sldId id="397" r:id="rId37"/>
    <p:sldId id="402" r:id="rId38"/>
    <p:sldId id="398" r:id="rId39"/>
    <p:sldId id="418" r:id="rId40"/>
    <p:sldId id="361" r:id="rId41"/>
    <p:sldId id="413" r:id="rId42"/>
    <p:sldId id="414" r:id="rId43"/>
    <p:sldId id="421" r:id="rId44"/>
    <p:sldId id="420" r:id="rId45"/>
    <p:sldId id="423" r:id="rId46"/>
    <p:sldId id="424" r:id="rId47"/>
    <p:sldId id="382" r:id="rId48"/>
    <p:sldId id="383" r:id="rId49"/>
    <p:sldId id="304" r:id="rId50"/>
    <p:sldId id="380" r:id="rId51"/>
    <p:sldId id="306" r:id="rId52"/>
  </p:sldIdLst>
  <p:sldSz cx="9144000" cy="5143500" type="screen16x9"/>
  <p:notesSz cx="6858000" cy="9144000"/>
  <p:embeddedFontLst>
    <p:embeddedFont>
      <p:font typeface="Roboto" charset="0"/>
      <p:regular r:id="rId54"/>
      <p:bold r:id="rId55"/>
      <p:italic r:id="rId56"/>
      <p:boldItalic r:id="rId57"/>
    </p:embeddedFont>
    <p:embeddedFont>
      <p:font typeface="Calibri" pitchFamily="34" charset="0"/>
      <p:regular r:id="rId58"/>
      <p:bold r:id="rId59"/>
      <p:italic r:id="rId60"/>
      <p:boldItalic r:id="rId61"/>
    </p:embeddedFont>
    <p:embeddedFont>
      <p:font typeface="Arial Unicode MS" pitchFamily="34" charset="-128"/>
      <p:regular r:id="rId62"/>
    </p:embeddedFont>
    <p:embeddedFont>
      <p:font typeface="Consolas" pitchFamily="49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-35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005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52771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36869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2246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31729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43090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23287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2491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6634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2823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87147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50261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061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81538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779134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smtClean="0"/>
              <a:t>ООП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Шуточная иллюстрация основных принципов</a:t>
            </a:r>
            <a:endParaRPr sz="2800" dirty="0"/>
          </a:p>
        </p:txBody>
      </p:sp>
      <p:sp>
        <p:nvSpPr>
          <p:cNvPr id="53250" name="AutoShape 2" descr="инкапсуляция, полиморфизм, наследование | by Katya Pavlenko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2" name="AutoShape 4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4" name="AutoShape 6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6" name="AutoShape 8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259" name="AutoShape 11" descr="https://miro.medium.com/v2/resize:fit:1000/1*4TQU8gAHJAJasc-Lwx2AP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498" y="1248350"/>
            <a:ext cx="6691651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Инкапсуляция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5708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инкапсуляция?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4"/>
            <a:ext cx="3249499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Инкапсуляция заключается в объединении данных и методов, которые с ними работают, внутри одного объекта. 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 этом доступ к данным объекта ограничивается (через модификаторы доступа), чтобы скрыть внутреннюю реализацию и предоставить только необходимый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54" name="Picture 2" descr="AlgoDaily - Understanding Encapsulation in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8835" y="1015080"/>
            <a:ext cx="4219032" cy="3609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Содержимое класса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598601" y="1009923"/>
            <a:ext cx="2358905" cy="25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Класс может содержать: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Поля (</a:t>
            </a:r>
            <a:r>
              <a:rPr lang="en-US" dirty="0" smtClean="0"/>
              <a:t>Fields)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Свойства (</a:t>
            </a:r>
            <a:r>
              <a:rPr lang="en-US" dirty="0" smtClean="0"/>
              <a:t>Properties)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Методы (</a:t>
            </a:r>
            <a:r>
              <a:rPr lang="en-US" dirty="0" smtClean="0"/>
              <a:t>Methods)</a:t>
            </a:r>
            <a:endParaRPr lang="ru-RU" dirty="0" smtClean="0"/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/>
              <a:t>Конструкторы (</a:t>
            </a:r>
            <a:r>
              <a:rPr lang="en-US" dirty="0" smtClean="0"/>
              <a:t>Constructors)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409366" y="1200548"/>
            <a:ext cx="32763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string </a:t>
            </a:r>
            <a:r>
              <a:rPr lang="en-US" dirty="0" smtClean="0"/>
              <a:t>name;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   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string </a:t>
            </a:r>
            <a:r>
              <a:rPr lang="en-US" dirty="0" smtClean="0"/>
              <a:t>salary;</a:t>
            </a:r>
            <a:endParaRPr lang="en-US" dirty="0"/>
          </a:p>
          <a:p>
            <a:r>
              <a:rPr lang="en-US" dirty="0" smtClean="0"/>
              <a:t>    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Name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 smtClean="0"/>
              <a:t> {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}</a:t>
            </a:r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WriteCode</a:t>
            </a:r>
            <a:r>
              <a:rPr lang="en-US" dirty="0" smtClean="0"/>
              <a:t>()</a:t>
            </a:r>
          </a:p>
          <a:p>
            <a:r>
              <a:rPr lang="ru-RU" dirty="0" smtClean="0"/>
              <a:t>    {  … }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9900"/>
                </a:solidFill>
              </a:rPr>
              <a:t>Coder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name)</a:t>
            </a:r>
          </a:p>
          <a:p>
            <a:r>
              <a:rPr lang="ru-RU" dirty="0" smtClean="0"/>
              <a:t>    {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 = name;</a:t>
            </a:r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  <p:pic>
        <p:nvPicPr>
          <p:cNvPr id="1026" name="Picture 2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4861" y="1533301"/>
            <a:ext cx="3481677" cy="232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Права доступа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3"/>
            <a:ext cx="7916343" cy="160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Права доступа к членам класса в программировании нужны для управления видимостью и доступом к данным и методам объекта. Они обеспечивают </a:t>
            </a:r>
            <a:r>
              <a:rPr lang="ru-RU" b="1" dirty="0" smtClean="0"/>
              <a:t>инкапсуляцию</a:t>
            </a:r>
            <a:r>
              <a:rPr lang="ru-RU" dirty="0" smtClean="0"/>
              <a:t>, один из ключевых принципов объектно-ориентированного программирования (ООП), помогая скрыть внутреннюю реализацию объекта и предоставляя только необходимый для работы интерфейс.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19847" y="2581073"/>
          <a:ext cx="3385226" cy="1944931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3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Модификатор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Описание</a:t>
                      </a:r>
                    </a:p>
                  </a:txBody>
                  <a:tcPr marL="8514" marR="8514" marT="8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Unicode MS"/>
                        </a:rPr>
                        <a:t>public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из любого места, где виден объект.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private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только внутри класса, в котором он определён. Это значение по умолчанию.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0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protected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 классе и его наследниках.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Unicode MS"/>
                        </a:rPr>
                        <a:t>internal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Член доступен внутри текущей сборки (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assembly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).</a:t>
                      </a:r>
                    </a:p>
                  </a:txBody>
                  <a:tcPr marL="8514" marR="8514" marT="85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7106" name="Picture 2" descr="Курс Java Core - Лекция: Инкапсуляци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8507" y="2594043"/>
            <a:ext cx="4430541" cy="2084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2" y="1424970"/>
            <a:ext cx="3197581" cy="27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предоставляет возможность миру взаимодействовать с созданным объектом.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завести автомобиль ключом зажигания. </a:t>
            </a:r>
            <a:r>
              <a:rPr lang="ru-RU" i="1" dirty="0" smtClean="0">
                <a:latin typeface="Roboto"/>
                <a:ea typeface="Roboto"/>
                <a:cs typeface="Roboto"/>
                <a:sym typeface="Roboto"/>
              </a:rPr>
              <a:t>Для того, чтобы запустить двигатель, человек не должен залезать в двигатель, у него есть интерфейс (публичный метод запуска двигателя).</a:t>
            </a:r>
          </a:p>
        </p:txBody>
      </p:sp>
      <p:pic>
        <p:nvPicPr>
          <p:cNvPr id="2050" name="Picture 2" descr="Не поворачивается ключ в замке зажигания - Автоэлектрик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60" y="1263046"/>
            <a:ext cx="4873314" cy="224060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018062" y="3603125"/>
            <a:ext cx="231701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public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RunEngine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69453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объектом, а служит только для внутреннего использования.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двигатель автомобиля передает крутящий момент(). Все, что происходит внутри двигателя: подача топлива, подача воздуха и пр. – скрыто от мира. Все узлы, агрегаты, характеристики – тоже.</a:t>
            </a:r>
          </a:p>
        </p:txBody>
      </p:sp>
      <p:pic>
        <p:nvPicPr>
          <p:cNvPr id="89090" name="Picture 2" descr="Устройство двигателя внутреннего сгорания - autolee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3064" y="1018161"/>
            <a:ext cx="3058808" cy="229410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200938" y="2360579"/>
            <a:ext cx="23170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Engine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GetTwist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endParaRPr lang="ru-RU" sz="1200" dirty="0" smtClean="0"/>
          </a:p>
          <a:p>
            <a:r>
              <a:rPr lang="ru-RU" sz="1200" dirty="0" smtClean="0"/>
              <a:t>   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void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GetAir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… }</a:t>
            </a:r>
          </a:p>
          <a:p>
            <a:r>
              <a:rPr lang="ru-RU" sz="1200" dirty="0" smtClean="0"/>
              <a:t>	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private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angularVelocity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;</a:t>
            </a:r>
            <a:endParaRPr lang="en-US" sz="1200" dirty="0" smtClean="0"/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Модификаторы доступа на бытовых примерах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72663" y="1424970"/>
            <a:ext cx="3441618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protected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не предоставляет миру возможность взаимодействовать с созданным объектом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служит только для использования в наследовании.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Пример: все (в любом случае большинство) автомобили состоят из одних и тех же элементов. Скажем, что у любого автомобиля есть такой показатель, как скорость, но у разных автомобилей она может быть разной.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07932" y="1601821"/>
            <a:ext cx="2944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669900"/>
                </a:solidFill>
              </a:rPr>
              <a:t>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virtual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rgbClr val="669900"/>
                </a:solidFill>
              </a:rPr>
              <a:t>SuperCar</a:t>
            </a:r>
            <a:r>
              <a:rPr lang="en-US" sz="1200" dirty="0" smtClean="0">
                <a:solidFill>
                  <a:srgbClr val="669900"/>
                </a:solidFill>
              </a:rPr>
              <a:t> : Car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protected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override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GetSpeed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 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200;</a:t>
            </a:r>
            <a:r>
              <a:rPr lang="ru-RU" sz="1200" dirty="0" smtClean="0"/>
              <a:t> }</a:t>
            </a:r>
          </a:p>
          <a:p>
            <a:r>
              <a:rPr lang="ru-RU" sz="1200" dirty="0" smtClean="0"/>
              <a:t>}</a:t>
            </a:r>
          </a:p>
          <a:p>
            <a:endParaRPr lang="ru-RU" sz="1200" dirty="0"/>
          </a:p>
        </p:txBody>
      </p:sp>
      <p:pic>
        <p:nvPicPr>
          <p:cNvPr id="1026" name="Picture 2" descr="ELING KM GPS Speedometer Odometer 200KM/H for Auto Marine Truck with  Backlight 85mm 12V/24V : Amazon.ca: Automo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4357" y="2137093"/>
            <a:ext cx="1593498" cy="15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24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Инкапсуляция дает следующую информацию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512844"/>
            <a:ext cx="7775779" cy="189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ea typeface="Roboto"/>
              </a:rPr>
              <a:t>Итого, инкапсуляция определяет: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 выглядит создаваемый объект во внешнем мире.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Какими характеристиками он обладает.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Какое поведение он реализует.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191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Наследование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такое наследование?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1" y="1009925"/>
            <a:ext cx="3807748" cy="35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b="1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Наследование</a:t>
            </a:r>
            <a:r>
              <a:rPr lang="ru-RU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 это механизм, который позволяет использовать возможности других классов. </a:t>
            </a:r>
            <a:endParaRPr lang="en-US" dirty="0" smtClean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Наследование позволяет определить дочерний класс, который использует (наследует), расширяет или изменяет возможности родительского класса. Класс, члены которого наследуются,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базовым классом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 Класс, который наследует члены базового класса, называется </a:t>
            </a:r>
            <a:r>
              <a:rPr lang="ru-RU" i="1" dirty="0" smtClean="0">
                <a:latin typeface="Roboto" panose="020B0604020202020204" charset="0"/>
                <a:ea typeface="Roboto" panose="020B0604020202020204" charset="0"/>
              </a:rPr>
              <a:t>производным классом</a:t>
            </a:r>
            <a:r>
              <a:rPr lang="ru-RU" dirty="0" smtClean="0"/>
              <a:t>.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22" name="Picture 2" descr="Exploring Inheritance in Object-Oriented Programming - DEV Comm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0647" y="946825"/>
            <a:ext cx="4762500" cy="3810000"/>
          </a:xfrm>
          <a:prstGeom prst="rect">
            <a:avLst/>
          </a:prstGeom>
          <a:noFill/>
        </p:spPr>
      </p:pic>
      <p:sp>
        <p:nvSpPr>
          <p:cNvPr id="2" name="Овальная выноска 1"/>
          <p:cNvSpPr/>
          <p:nvPr/>
        </p:nvSpPr>
        <p:spPr>
          <a:xfrm>
            <a:off x="6904383" y="755374"/>
            <a:ext cx="102041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Что-то</a:t>
            </a:r>
            <a:endParaRPr lang="ru-RU" dirty="0"/>
          </a:p>
        </p:txBody>
      </p:sp>
      <p:sp>
        <p:nvSpPr>
          <p:cNvPr id="6" name="Овальная выноска 5"/>
          <p:cNvSpPr/>
          <p:nvPr/>
        </p:nvSpPr>
        <p:spPr>
          <a:xfrm>
            <a:off x="7924801" y="2394625"/>
            <a:ext cx="766050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Мяу</a:t>
            </a:r>
            <a:endParaRPr lang="ru-RU" dirty="0"/>
          </a:p>
        </p:txBody>
      </p:sp>
      <p:sp>
        <p:nvSpPr>
          <p:cNvPr id="7" name="Овальная выноска 6"/>
          <p:cNvSpPr/>
          <p:nvPr/>
        </p:nvSpPr>
        <p:spPr>
          <a:xfrm>
            <a:off x="4870174" y="2313900"/>
            <a:ext cx="682487" cy="457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Гав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Синтаксис наследования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4433668" cy="312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Наследоваться в рамках языка </a:t>
            </a:r>
            <a:r>
              <a:rPr lang="en-US" dirty="0" smtClean="0"/>
              <a:t>C# </a:t>
            </a:r>
            <a:r>
              <a:rPr lang="ru-RU" dirty="0" smtClean="0"/>
              <a:t>допустимо от: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Классов. </a:t>
            </a:r>
          </a:p>
          <a:p>
            <a:pPr marL="342900" lvl="0" indent="-342900">
              <a:spcBef>
                <a:spcPts val="1400"/>
              </a:spcBef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Интерфейсов.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Наследование обозначается символом «</a:t>
            </a:r>
            <a:r>
              <a:rPr lang="ru-RU" dirty="0" smtClean="0">
                <a:solidFill>
                  <a:srgbClr val="FF0000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», следующего после имени класса с указанием всех типов, перечисленных через «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ru-RU" dirty="0" smtClean="0">
                <a:solidFill>
                  <a:schemeClr val="tx1"/>
                </a:solidFill>
              </a:rPr>
              <a:t>», о</a:t>
            </a:r>
            <a:r>
              <a:rPr lang="ru-RU" dirty="0">
                <a:solidFill>
                  <a:schemeClr val="tx1"/>
                </a:solidFill>
              </a:rPr>
              <a:t>т</a:t>
            </a:r>
            <a:r>
              <a:rPr lang="ru-RU" dirty="0" smtClean="0">
                <a:solidFill>
                  <a:schemeClr val="tx1"/>
                </a:solidFill>
              </a:rPr>
              <a:t> которых он наследуется.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Класс может наследоваться только от одного класса, и от любого количества интерфейсов.</a:t>
            </a:r>
            <a:endParaRPr lang="ru-RU" dirty="0" smtClean="0"/>
          </a:p>
        </p:txBody>
      </p:sp>
      <p:sp>
        <p:nvSpPr>
          <p:cNvPr id="4" name="Google Shape;438;p74"/>
          <p:cNvSpPr txBox="1"/>
          <p:nvPr/>
        </p:nvSpPr>
        <p:spPr>
          <a:xfrm>
            <a:off x="4946352" y="1461368"/>
            <a:ext cx="357221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abstract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classNameParent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	…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{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interfaceNameN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ru-RU" dirty="0" smtClean="0"/>
              <a:t>//Реализация интерфейсных методов</a:t>
            </a:r>
            <a:endParaRPr lang="ru-RU" dirty="0" smtClean="0"/>
          </a:p>
          <a:p>
            <a:r>
              <a:rPr lang="ru-RU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наследования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  <a:endParaRPr lang="ru-RU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016" y="1509681"/>
            <a:ext cx="3380989" cy="311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C#, при наследовании у родительского (базового) класса наследуются все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публичные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altLang="ru-RU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защищенные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члены класса, 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включая: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Поля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они имеют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Методы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en-US" alt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Свойства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(с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protected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или </a:t>
            </a:r>
            <a:r>
              <a:rPr lang="ru-RU" altLang="ru-RU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public</a:t>
            </a:r>
            <a:r>
              <a:rPr lang="ru-RU" altLang="ru-RU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модификаторами</a:t>
            </a:r>
            <a:r>
              <a:rPr lang="ru-RU" alt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).</a:t>
            </a:r>
            <a:endParaRPr lang="ru-RU" alt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34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Что не наследуется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 smtClean="0"/>
              <a:t>В рамках .</a:t>
            </a:r>
            <a:r>
              <a:rPr lang="en-US" dirty="0" smtClean="0"/>
              <a:t>Net </a:t>
            </a:r>
            <a:r>
              <a:rPr lang="ru-RU" dirty="0" smtClean="0"/>
              <a:t>классами не наследуются: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Классы</a:t>
            </a:r>
            <a:r>
              <a:rPr lang="en-US" b="1" dirty="0" smtClean="0"/>
              <a:t> </a:t>
            </a:r>
            <a:r>
              <a:rPr lang="ru-RU" b="1" dirty="0" smtClean="0"/>
              <a:t>и методы, помеченные ключевым словом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sealed</a:t>
            </a:r>
            <a:r>
              <a:rPr lang="en-US" b="1" dirty="0" smtClean="0"/>
              <a:t>(</a:t>
            </a:r>
            <a:r>
              <a:rPr lang="ru-RU" b="1" dirty="0" smtClean="0"/>
              <a:t>запечатанный</a:t>
            </a:r>
            <a:r>
              <a:rPr lang="en-US" b="1" dirty="0" smtClean="0"/>
              <a:t>)</a:t>
            </a:r>
            <a:r>
              <a:rPr lang="ru-RU" b="1" dirty="0" smtClean="0"/>
              <a:t>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Конструкторы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b="1" dirty="0" smtClean="0"/>
              <a:t>Статичные члены 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static</a:t>
            </a:r>
            <a:r>
              <a:rPr lang="ru-RU" b="1" dirty="0" smtClean="0"/>
              <a:t>).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Закрытые </a:t>
            </a:r>
            <a:r>
              <a:rPr lang="ru-RU" b="1" dirty="0"/>
              <a:t>члены (</a:t>
            </a:r>
            <a:r>
              <a:rPr lang="ru-RU" b="1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ru-RU" b="1" dirty="0" smtClean="0"/>
              <a:t>)</a:t>
            </a:r>
            <a:r>
              <a:rPr lang="ru-RU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Закрытые </a:t>
            </a:r>
            <a:r>
              <a:rPr lang="ru-RU" dirty="0"/>
              <a:t>поля и методы недоступны напрямую в производных </a:t>
            </a:r>
            <a:r>
              <a:rPr lang="ru-RU" dirty="0" smtClean="0"/>
              <a:t>классах.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Но </a:t>
            </a:r>
            <a:r>
              <a:rPr lang="ru-RU" dirty="0"/>
              <a:t>их можно косвенно использовать, если базовый класс предоставляет публичные или защищенные методы для работы с ними</a:t>
            </a:r>
            <a:r>
              <a:rPr lang="ru-RU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28312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pic>
        <p:nvPicPr>
          <p:cNvPr id="2052" name="Picture 4" descr="ООП (объектно-ориентированное программирование) - что это простыми словами:  принципы и сут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0651" y="1009925"/>
            <a:ext cx="4650097" cy="316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Почему в </a:t>
            </a:r>
            <a:r>
              <a:rPr lang="en-US" dirty="0" smtClean="0"/>
              <a:t>C# </a:t>
            </a:r>
            <a:r>
              <a:rPr lang="ru-RU" dirty="0" smtClean="0"/>
              <a:t>множественное наследование запрещено</a:t>
            </a:r>
            <a:endParaRPr lang="ru-RU" dirty="0"/>
          </a:p>
        </p:txBody>
      </p:sp>
      <p:sp>
        <p:nvSpPr>
          <p:cNvPr id="4" name="Google Shape;438;p74"/>
          <p:cNvSpPr txBox="1"/>
          <p:nvPr/>
        </p:nvSpPr>
        <p:spPr>
          <a:xfrm>
            <a:off x="722997" y="4215181"/>
            <a:ext cx="8052015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Реализация какого класса метода </a:t>
            </a:r>
            <a:r>
              <a:rPr lang="en-US" b="1" dirty="0" err="1" smtClean="0">
                <a:latin typeface="Consolas" pitchFamily="49" charset="0"/>
                <a:ea typeface="Roboto"/>
                <a:cs typeface="Roboto"/>
                <a:sym typeface="Roboto"/>
              </a:rPr>
              <a:t>SomeMethod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достанется классу </a:t>
            </a:r>
            <a:r>
              <a:rPr lang="en-US" b="1" dirty="0" smtClean="0">
                <a:latin typeface="Consolas" pitchFamily="49" charset="0"/>
                <a:ea typeface="Roboto"/>
                <a:cs typeface="Roboto"/>
                <a:sym typeface="Roboto"/>
              </a:rPr>
              <a:t>Child?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47" y="1354137"/>
            <a:ext cx="6259513" cy="3167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784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Пример синтаксиса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3946896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 как </a:t>
            </a:r>
            <a:r>
              <a:rPr lang="ru-RU" dirty="0" err="1" smtClean="0"/>
              <a:t>нель</a:t>
            </a:r>
            <a:r>
              <a:rPr lang="ru-RU" dirty="0" smtClean="0"/>
              <a:t> наследования</a:t>
            </a:r>
          </a:p>
        </p:txBody>
      </p:sp>
      <p:sp>
        <p:nvSpPr>
          <p:cNvPr id="4" name="Google Shape;438;p74"/>
          <p:cNvSpPr txBox="1"/>
          <p:nvPr/>
        </p:nvSpPr>
        <p:spPr>
          <a:xfrm>
            <a:off x="4835560" y="1136970"/>
            <a:ext cx="3946896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  <a:p>
            <a:r>
              <a:rPr lang="ru-RU" dirty="0"/>
              <a:t>{</a:t>
            </a:r>
          </a:p>
          <a:p>
            <a:r>
              <a:rPr lang="ru-RU" dirty="0"/>
              <a:t>    </a:t>
            </a:r>
            <a:r>
              <a:rPr lang="ru-RU" dirty="0" smtClean="0"/>
              <a:t>//код класса</a:t>
            </a:r>
            <a:endParaRPr lang="ru-RU" dirty="0"/>
          </a:p>
          <a:p>
            <a:r>
              <a:rPr lang="ru-RU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ru-RU" dirty="0" smtClean="0"/>
              <a:t> </a:t>
            </a:r>
            <a:r>
              <a:rPr lang="en-US" dirty="0" smtClean="0"/>
              <a:t>//</a:t>
            </a:r>
            <a:r>
              <a:rPr lang="ru-RU" dirty="0" smtClean="0"/>
              <a:t>код интерфейса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IFace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С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//</a:t>
            </a:r>
            <a:r>
              <a:rPr lang="ru-RU" dirty="0" smtClean="0"/>
              <a:t>код класса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531" y="1583323"/>
            <a:ext cx="3141757" cy="293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Транзитивное наследование</a:t>
            </a:r>
            <a:endParaRPr lang="ru-RU" dirty="0"/>
          </a:p>
        </p:txBody>
      </p:sp>
      <p:pic>
        <p:nvPicPr>
          <p:cNvPr id="2050" name="Picture 2" descr="Типы наследования в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3175" y="1009925"/>
            <a:ext cx="23050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812546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Google Shape;438;p74"/>
          <p:cNvSpPr txBox="1"/>
          <p:nvPr/>
        </p:nvSpPr>
        <p:spPr>
          <a:xfrm>
            <a:off x="500551" y="1060033"/>
            <a:ext cx="412445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dirty="0"/>
              <a:t>Ключевое слово используется для доступа к членам базового класса из производного класса. </a:t>
            </a:r>
            <a:endParaRPr lang="en-US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его, если вы хотите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Вызвать метод базового класса.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Определить конструктор </a:t>
            </a:r>
            <a:r>
              <a:rPr lang="ru-RU" dirty="0"/>
              <a:t>базового класса, который должен вызываться при создании экземпляров производного класса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Google Shape;438;p74"/>
          <p:cNvSpPr txBox="1"/>
          <p:nvPr/>
        </p:nvSpPr>
        <p:spPr>
          <a:xfrm>
            <a:off x="4727995" y="1009925"/>
            <a:ext cx="4124458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protected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</a:t>
            </a:r>
            <a:r>
              <a:rPr lang="ru-RU" dirty="0" smtClean="0"/>
              <a:t> { }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smtClean="0"/>
              <a:t>{ 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"in </a:t>
            </a:r>
            <a:r>
              <a:rPr lang="en-US" dirty="0" err="1" smtClean="0">
                <a:solidFill>
                  <a:srgbClr val="C00000"/>
                </a:solidFill>
              </a:rPr>
              <a:t>BaseClass</a:t>
            </a:r>
            <a:r>
              <a:rPr lang="en-US" dirty="0" smtClean="0">
                <a:solidFill>
                  <a:srgbClr val="C00000"/>
                </a:solidFill>
              </a:rPr>
              <a:t>()");</a:t>
            </a:r>
            <a:r>
              <a:rPr lang="en-US" dirty="0" smtClean="0"/>
              <a:t>   }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 class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 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BaseClass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/>
              <a:t>{</a:t>
            </a:r>
          </a:p>
          <a:p>
            <a:pPr lvl="3"/>
            <a:r>
              <a:rPr lang="en-US" dirty="0" smtClean="0"/>
              <a:t>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private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SomeMethod</a:t>
            </a:r>
            <a:r>
              <a:rPr lang="en-US" dirty="0"/>
              <a:t>()</a:t>
            </a:r>
          </a:p>
          <a:p>
            <a:pPr lvl="3"/>
            <a:r>
              <a:rPr lang="en-US" dirty="0" smtClean="0"/>
              <a:t>   </a:t>
            </a:r>
            <a:r>
              <a:rPr lang="ru-RU" dirty="0" smtClean="0"/>
              <a:t>{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GetInfo</a:t>
            </a:r>
            <a:r>
              <a:rPr lang="en-US" dirty="0" smtClean="0"/>
              <a:t>(); </a:t>
            </a:r>
            <a:r>
              <a:rPr lang="ru-RU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DerivedClass</a:t>
            </a:r>
            <a:r>
              <a:rPr lang="en-US" dirty="0"/>
              <a:t>()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{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045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операторы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</a:t>
            </a:r>
            <a:r>
              <a:rPr lang="ru" sz="1700" dirty="0" smtClean="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</a:t>
            </a:r>
            <a:r>
              <a:rPr lang="ru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Professional, </a:t>
            </a:r>
            <a:r>
              <a:rPr lang="en-US" sz="1300" i="1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C# Basic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98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virtual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139687"/>
            <a:ext cx="3532267" cy="304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Методов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Свойств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Событий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Virtual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иметь реализацию в методе по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умолчанию</a:t>
            </a: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 переопределять ее в дочерних классах.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 = </a:t>
            </a:r>
            <a:r>
              <a:rPr lang="en-US" sz="1200" dirty="0" smtClean="0">
                <a:solidFill>
                  <a:srgbClr val="C00000"/>
                </a:solidFill>
              </a:rPr>
              <a:t>"Animal"</a:t>
            </a:r>
            <a:r>
              <a:rPr lang="en-US" sz="1200" dirty="0" smtClean="0"/>
              <a:t>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string</a:t>
            </a:r>
            <a:r>
              <a:rPr lang="en-US" sz="1200" dirty="0" smtClean="0"/>
              <a:t> Name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rgbClr val="7030A0"/>
                </a:solidFill>
              </a:rPr>
              <a:t>return</a:t>
            </a:r>
            <a:r>
              <a:rPr lang="en-US" sz="1200" dirty="0" smtClean="0"/>
              <a:t> name; }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1200" dirty="0" smtClean="0"/>
              <a:t>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200" dirty="0" smtClean="0"/>
              <a:t>.name =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n-US" sz="1200" dirty="0" smtClean="0"/>
              <a:t>; }</a:t>
            </a:r>
            <a:r>
              <a:rPr lang="ru-RU" sz="1200" dirty="0" smtClean="0"/>
              <a:t> }</a:t>
            </a:r>
          </a:p>
          <a:p>
            <a:endParaRPr lang="ru-RU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string</a:t>
            </a:r>
            <a:r>
              <a:rPr lang="en-US" sz="1200" dirty="0" smtClean="0"/>
              <a:t> Name {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1200" dirty="0" smtClean="0"/>
              <a:t>;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set</a:t>
            </a:r>
            <a:r>
              <a:rPr lang="en-US" sz="1200" dirty="0" smtClean="0"/>
              <a:t>; }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наследование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0" y="1528090"/>
            <a:ext cx="7822839" cy="112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Какими свойствами будет обладать объект, созданный из класса-наследника.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будет реализовывать объект, созданный из класса наследника. 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Абстракция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22783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абстракция?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177566"/>
            <a:ext cx="41324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/>
              <a:t> в объектно-ориентированном программировании (ООП) представляет собой концепцию, которая позволяет выделить важные характеристики и свойства объектов, игнорируя при этом ненужные детали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Это позволяет разработчикам сосредотачиваться на ключевых аспектах системы, не углубляясь во все технические детали реализации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Абстракция позволяет создавать модели, которые представляют сущности реального мира или концепции программы с точки зрения их существенных характеристик.</a:t>
            </a:r>
          </a:p>
        </p:txBody>
      </p:sp>
      <p:pic>
        <p:nvPicPr>
          <p:cNvPr id="2050" name="Picture 2" descr="Абстра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9545" y="1439623"/>
            <a:ext cx="3587005" cy="25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</a:t>
            </a:r>
            <a:r>
              <a:rPr lang="ru-RU" dirty="0" smtClean="0"/>
              <a:t> представлена двумя сущностями:</a:t>
            </a:r>
          </a:p>
          <a:p>
            <a:pPr marL="342900" indent="-342900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marL="342900" indent="-342900">
              <a:buAutoNum type="arabicPeriod"/>
            </a:pPr>
            <a:r>
              <a:rPr lang="ru-RU" dirty="0" smtClean="0"/>
              <a:t>Интерфейсы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/>
            <a:r>
              <a:rPr lang="ru-RU" dirty="0" smtClean="0"/>
              <a:t>В большинстве случаев используют интерфейсы, так как наследоваться можно от любого их количества.</a:t>
            </a:r>
          </a:p>
          <a:p>
            <a:pPr marL="342900" indent="-342900"/>
            <a:r>
              <a:rPr lang="ru-RU" dirty="0" smtClean="0"/>
              <a:t>Абстрактные классы используют реже, но наследоваться можно только от одного класса, в т.ч. абстрактного.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563111" y="1411544"/>
            <a:ext cx="25805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AbstractAnimal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abstract void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Eat()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interface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69900"/>
                </a:solidFill>
              </a:rPr>
              <a:t>IAnimal</a:t>
            </a:r>
            <a:endParaRPr lang="en-US" dirty="0" smtClean="0">
              <a:solidFill>
                <a:srgbClr val="669900"/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ru-RU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 smtClean="0"/>
              <a:t>;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Представление абстракции в </a:t>
            </a:r>
            <a:r>
              <a:rPr lang="en-US" sz="2800" dirty="0" smtClean="0"/>
              <a:t>C#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550" y="1368066"/>
            <a:ext cx="32958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Абстракция</a:t>
            </a:r>
            <a:r>
              <a:rPr lang="ru-RU" dirty="0" smtClean="0"/>
              <a:t> в рамках</a:t>
            </a:r>
            <a:r>
              <a:rPr lang="en-US" dirty="0" smtClean="0"/>
              <a:t> C# </a:t>
            </a:r>
            <a:r>
              <a:rPr lang="ru-RU" dirty="0" smtClean="0"/>
              <a:t>представлена двумя сущностями:</a:t>
            </a:r>
          </a:p>
          <a:p>
            <a:pPr marL="342900" indent="-342900">
              <a:buAutoNum type="arabicPeriod"/>
            </a:pPr>
            <a:r>
              <a:rPr lang="ru-RU" dirty="0" smtClean="0"/>
              <a:t>Абстрактные классы </a:t>
            </a:r>
          </a:p>
          <a:p>
            <a:pPr marL="342900" indent="-342900">
              <a:buAutoNum type="arabicPeriod"/>
            </a:pPr>
            <a:r>
              <a:rPr lang="ru-RU" dirty="0" smtClean="0"/>
              <a:t>Интерфейсы</a:t>
            </a:r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/>
            <a:r>
              <a:rPr lang="ru-RU" dirty="0" smtClean="0"/>
              <a:t>Основная идея состоит в том, чтобы</a:t>
            </a:r>
          </a:p>
          <a:p>
            <a:pPr marL="342900" indent="-342900"/>
            <a:r>
              <a:rPr lang="ru-RU" dirty="0" smtClean="0"/>
              <a:t>представить объект обладающим</a:t>
            </a:r>
          </a:p>
          <a:p>
            <a:pPr marL="342900" indent="-342900"/>
            <a:r>
              <a:rPr lang="ru-RU" dirty="0" smtClean="0"/>
              <a:t>набором методов и при этом не</a:t>
            </a:r>
          </a:p>
          <a:p>
            <a:pPr marL="342900" indent="-342900"/>
            <a:r>
              <a:rPr lang="ru-RU" dirty="0" smtClean="0"/>
              <a:t>предоставлять конкретную логику</a:t>
            </a:r>
          </a:p>
          <a:p>
            <a:pPr marL="342900" indent="-342900"/>
            <a:r>
              <a:rPr lang="ru-RU" dirty="0" smtClean="0"/>
              <a:t>этих методов</a:t>
            </a:r>
          </a:p>
          <a:p>
            <a:pPr marL="342900" indent="-342900"/>
            <a:endParaRPr lang="ru-RU" dirty="0"/>
          </a:p>
          <a:p>
            <a:r>
              <a:rPr lang="ru-RU" dirty="0" smtClean="0"/>
              <a:t>Нельзя создать объект абстрактного типа, так как он допускает неопределенное поведение.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418" y="1368066"/>
            <a:ext cx="4894432" cy="24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950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311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может применяться для: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класс: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Не может быть </a:t>
            </a:r>
            <a:r>
              <a:rPr lang="ru-RU" sz="1200" dirty="0" err="1" smtClean="0"/>
              <a:t>инстанцирован</a:t>
            </a:r>
            <a:r>
              <a:rPr lang="ru-RU" sz="1200" dirty="0" smtClean="0"/>
              <a:t> (нельзя создать объект абстрактного класса).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Может содержать как абстрактные методы (без реализации), так и обычные (с реализацией).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Используется для описания базового функционала, который будет расширяться в производных классах.</a:t>
            </a:r>
          </a:p>
          <a:p>
            <a:endParaRPr lang="en-US" sz="1200" b="1" dirty="0" smtClean="0"/>
          </a:p>
          <a:p>
            <a:r>
              <a:rPr lang="ru-RU" sz="1200" b="1" dirty="0" smtClean="0"/>
              <a:t>Абстрактный метод:</a:t>
            </a:r>
            <a:endParaRPr lang="ru-RU" sz="1200" dirty="0" smtClean="0"/>
          </a:p>
          <a:p>
            <a:pPr marL="228600" indent="-228600">
              <a:buAutoNum type="arabicPeriod"/>
            </a:pPr>
            <a:r>
              <a:rPr lang="ru-RU" sz="1200" dirty="0" smtClean="0"/>
              <a:t>Определяется только в абстрактных классах.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Не имеет реализации в базовом классе (только заголовок метода).</a:t>
            </a:r>
          </a:p>
          <a:p>
            <a:pPr marL="228600" indent="-228600">
              <a:buAutoNum type="arabicPeriod"/>
            </a:pPr>
            <a:r>
              <a:rPr lang="ru-RU" sz="1200" dirty="0" smtClean="0"/>
              <a:t>Должен быть переопределён в каждом производном классе.</a:t>
            </a: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58543" y="1009925"/>
            <a:ext cx="3132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private string</a:t>
            </a:r>
            <a:r>
              <a:rPr lang="en-US" sz="1200" dirty="0" smtClean="0"/>
              <a:t> name;</a:t>
            </a:r>
            <a:endParaRPr lang="ru-RU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string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GetName</a:t>
            </a:r>
            <a:r>
              <a:rPr lang="en-US" sz="1200" dirty="0" smtClean="0"/>
              <a:t>()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{  </a:t>
            </a:r>
            <a:endParaRPr lang="ru-RU" sz="1200" dirty="0" smtClean="0"/>
          </a:p>
          <a:p>
            <a:r>
              <a:rPr lang="ru-RU" sz="1200" dirty="0">
                <a:solidFill>
                  <a:srgbClr val="7030A0"/>
                </a:solidFill>
              </a:rPr>
              <a:t> </a:t>
            </a:r>
            <a:r>
              <a:rPr lang="ru-RU" sz="1200" dirty="0" smtClean="0">
                <a:solidFill>
                  <a:srgbClr val="7030A0"/>
                </a:solidFill>
              </a:rPr>
              <a:t>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.name;  </a:t>
            </a:r>
            <a:endParaRPr lang="ru-RU" dirty="0" smtClean="0"/>
          </a:p>
          <a:p>
            <a:r>
              <a:rPr lang="ru-RU" sz="1200" dirty="0"/>
              <a:t> </a:t>
            </a:r>
            <a:r>
              <a:rPr lang="ru-RU" sz="1200" dirty="0" smtClean="0"/>
              <a:t>   </a:t>
            </a:r>
            <a:r>
              <a:rPr lang="en-US" sz="1200" dirty="0" smtClean="0"/>
              <a:t>}</a:t>
            </a:r>
            <a:r>
              <a:rPr lang="ru-RU" sz="1200" dirty="0" smtClean="0"/>
              <a:t>    </a:t>
            </a:r>
          </a:p>
          <a:p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abstract void</a:t>
            </a:r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();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MakeSound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</a:t>
            </a:r>
          </a:p>
          <a:p>
            <a:r>
              <a:rPr lang="ru-RU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override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950" y="1139687"/>
            <a:ext cx="3990637" cy="225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Ключевое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слово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override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 C# используется для переопределения виртуальных или абстрактных методов, свойств, индексаторов или событий, объявленных в базовом 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классе.</a:t>
            </a:r>
            <a:endParaRPr lang="en-US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Оно </a:t>
            </a:r>
            <a:r>
              <a:rPr lang="ru-RU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позволяет изменить поведение базового члена в производном классе, сохраняя полиморфизм.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529" y="1096064"/>
            <a:ext cx="425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virtual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"Animal makes a sound"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Animal</a:t>
            </a: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   public override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Speak</a:t>
            </a:r>
            <a:r>
              <a:rPr lang="en-US" sz="1200" dirty="0" smtClean="0"/>
              <a:t>()</a:t>
            </a:r>
          </a:p>
          <a:p>
            <a:r>
              <a:rPr lang="ru-RU" sz="1200" dirty="0" smtClean="0"/>
              <a:t>    {</a:t>
            </a:r>
            <a:r>
              <a:rPr lang="en-US" sz="1200" dirty="0" smtClean="0"/>
              <a:t>  </a:t>
            </a:r>
          </a:p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"Dog barks"</a:t>
            </a:r>
            <a:r>
              <a:rPr lang="en-US" sz="1200" dirty="0" smtClean="0"/>
              <a:t>);</a:t>
            </a:r>
            <a:r>
              <a:rPr lang="ru-RU" sz="1200" dirty="0" smtClean="0"/>
              <a:t> 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ru-RU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3009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Ключевое слово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139687"/>
            <a:ext cx="4628532" cy="28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endParaRPr lang="ru-R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194853" y="1155699"/>
            <a:ext cx="338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</a:p>
          <a:p>
            <a:r>
              <a:rPr lang="en-US" sz="1200" dirty="0" smtClean="0"/>
              <a:t> 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public void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 smtClean="0"/>
              <a:t>()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 smtClean="0"/>
              <a:t>.</a:t>
            </a:r>
            <a:r>
              <a:rPr 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 smtClean="0">
                <a:solidFill>
                  <a:srgbClr val="C00000"/>
                </a:solidFill>
              </a:rPr>
              <a:t>"</a:t>
            </a:r>
            <a:r>
              <a:rPr lang="en-US" sz="1200" dirty="0">
                <a:solidFill>
                  <a:srgbClr val="C00000"/>
                </a:solidFill>
              </a:rPr>
              <a:t>Base's </a:t>
            </a:r>
            <a:r>
              <a:rPr lang="en-US" sz="1200" dirty="0" smtClean="0">
                <a:solidFill>
                  <a:srgbClr val="C00000"/>
                </a:solidFill>
              </a:rPr>
              <a:t>Dispose"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}</a:t>
            </a:r>
          </a:p>
          <a:p>
            <a:r>
              <a:rPr lang="ru-RU" sz="1200" dirty="0" smtClean="0"/>
              <a:t>}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Derived</a:t>
            </a:r>
            <a:r>
              <a:rPr lang="en-US" sz="1200" dirty="0" smtClean="0"/>
              <a:t> :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Base</a:t>
            </a:r>
            <a:r>
              <a:rPr lang="en-US" sz="1200" dirty="0" smtClean="0">
                <a:solidFill>
                  <a:schemeClr val="tx1"/>
                </a:solidFill>
              </a:rPr>
              <a:t>,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IDisposable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1200" dirty="0" smtClean="0"/>
              <a:t>{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new public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Dispose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Console</a:t>
            </a:r>
            <a:r>
              <a:rPr lang="en-US" sz="1200" dirty="0" err="1"/>
              <a:t>.</a:t>
            </a:r>
            <a:r>
              <a:rPr lang="en-US" sz="1200" dirty="0" err="1">
                <a:solidFill>
                  <a:schemeClr val="accent4">
                    <a:lumMod val="50000"/>
                  </a:schemeClr>
                </a:solidFill>
              </a:rPr>
              <a:t>WriteLine</a:t>
            </a:r>
            <a:r>
              <a:rPr lang="en-US" sz="1200" dirty="0" smtClean="0"/>
              <a:t>(</a:t>
            </a:r>
            <a:r>
              <a:rPr lang="en-US" sz="1200" dirty="0">
                <a:solidFill>
                  <a:srgbClr val="C00000"/>
                </a:solidFill>
              </a:rPr>
              <a:t>"</a:t>
            </a:r>
            <a:r>
              <a:rPr lang="en-US" sz="1200" dirty="0" err="1">
                <a:solidFill>
                  <a:srgbClr val="C00000"/>
                </a:solidFill>
              </a:rPr>
              <a:t>Derived's</a:t>
            </a:r>
            <a:r>
              <a:rPr lang="en-US" sz="1200" dirty="0">
                <a:solidFill>
                  <a:srgbClr val="C00000"/>
                </a:solidFill>
              </a:rPr>
              <a:t> Dispose"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ru-RU" sz="1200" dirty="0" smtClean="0"/>
              <a:t>}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66321" y="1139687"/>
            <a:ext cx="41249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Ключевое слово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в C# используется для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скрытия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(или маскировки) метода базового класса в производном классе. Оно применяется, когда вы хотите явно указать, что метод в производном классе </a:t>
            </a:r>
            <a:r>
              <a:rPr lang="ru-RU" altLang="ru-RU" sz="1200" b="1" dirty="0">
                <a:solidFill>
                  <a:schemeClr val="tx1"/>
                </a:solidFill>
                <a:latin typeface="+mn-lt"/>
              </a:rPr>
              <a:t>скрывает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одноименный метод базового класса, а не переопределяет его (как это делается с помощью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Когда использовать </a:t>
            </a:r>
            <a:r>
              <a:rPr lang="ru-RU" altLang="ru-RU" sz="12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new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Если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вы не можете или не хотите использовать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virtual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200" dirty="0" err="1">
                <a:solidFill>
                  <a:schemeClr val="tx1"/>
                </a:solidFill>
                <a:latin typeface="+mn-lt"/>
              </a:rPr>
              <a:t>override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 (например, метод базового класса не виртуальный</a:t>
            </a: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).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ru-RU" altLang="ru-RU" sz="1200" dirty="0" smtClean="0">
                <a:solidFill>
                  <a:schemeClr val="tx1"/>
                </a:solidFill>
                <a:latin typeface="+mn-lt"/>
              </a:rPr>
              <a:t>Когда </a:t>
            </a:r>
            <a:r>
              <a:rPr lang="ru-RU" altLang="ru-RU" sz="1200" dirty="0">
                <a:solidFill>
                  <a:schemeClr val="tx1"/>
                </a:solidFill>
                <a:latin typeface="+mn-lt"/>
              </a:rPr>
              <a:t>вам нужно, чтобы метод в производном классе вел себя независимо от одноименного метода в базовом классе.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 smtClean="0">
              <a:solidFill>
                <a:schemeClr val="tx1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274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Вопросы, на которые отвечает абстракция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321" y="1528090"/>
            <a:ext cx="782897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400"/>
              </a:spcBef>
            </a:pPr>
            <a:r>
              <a:rPr lang="ru-RU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Итого: </a:t>
            </a:r>
          </a:p>
          <a:p>
            <a:pPr marL="342900" lvl="0" indent="-342900">
              <a:lnSpc>
                <a:spcPct val="115000"/>
              </a:lnSpc>
              <a:spcBef>
                <a:spcPts val="1400"/>
              </a:spcBef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отвечает на вопрос «что делать?».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Абстракция не отвечает на вопрос «как?».</a:t>
            </a:r>
          </a:p>
          <a:p>
            <a:pPr marL="342900" indent="-342900">
              <a:lnSpc>
                <a:spcPct val="115000"/>
              </a:lnSpc>
              <a:spcBef>
                <a:spcPts val="1400"/>
              </a:spcBef>
              <a:buFont typeface="Arial"/>
              <a:buAutoNum type="arabicPeriod"/>
            </a:pPr>
            <a:r>
              <a:rPr lang="ru-RU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Какое поведение должно быть определено у объекта наследуемого типа.</a:t>
            </a:r>
          </a:p>
        </p:txBody>
      </p:sp>
    </p:spTree>
    <p:extLst>
      <p:ext uri="{BB962C8B-B14F-4D97-AF65-F5344CB8AC3E}">
        <p14:creationId xmlns:p14="http://schemas.microsoft.com/office/powerpoint/2010/main" xmlns="" val="315518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Полиморфизм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такое полиморфизм?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12774" y="1009926"/>
            <a:ext cx="48981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</a:t>
            </a:r>
            <a:r>
              <a:rPr lang="ru-RU" dirty="0" smtClean="0"/>
              <a:t> </a:t>
            </a:r>
            <a:r>
              <a:rPr lang="ru-RU" dirty="0"/>
              <a:t>– это способность программы идентично использовать объекты с одинаковым интерфейсом без информации о конкретном типе этого объекта. </a:t>
            </a:r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Формы полиморфизма</a:t>
            </a:r>
            <a:r>
              <a:rPr lang="en-US" b="1" dirty="0" smtClean="0"/>
              <a:t>:</a:t>
            </a:r>
          </a:p>
          <a:p>
            <a:pPr marL="228600" indent="-228600">
              <a:buAutoNum type="arabicPeriod"/>
            </a:pPr>
            <a:r>
              <a:rPr lang="ru-RU" dirty="0" smtClean="0"/>
              <a:t>Полиморфизм подтипов.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Параметрический полиморфизм.</a:t>
            </a:r>
          </a:p>
          <a:p>
            <a:pPr marL="228600" indent="-228600">
              <a:buFont typeface="Arial"/>
              <a:buAutoNum type="arabicPeriod"/>
            </a:pPr>
            <a:r>
              <a:rPr lang="ru-RU" dirty="0" smtClean="0"/>
              <a:t>Полиморфизм </a:t>
            </a:r>
            <a:r>
              <a:rPr lang="en-US" dirty="0" smtClean="0"/>
              <a:t>ad hoc</a:t>
            </a:r>
            <a:r>
              <a:rPr lang="ru-RU" dirty="0" smtClean="0"/>
              <a:t> («специально для этого»)</a:t>
            </a:r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Полиморфизм в Java на собеседовании - 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5954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подтипов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Полиморфизм подтипов</a:t>
            </a:r>
            <a:r>
              <a:rPr lang="ru-RU" dirty="0" smtClean="0"/>
              <a:t> (</a:t>
            </a:r>
            <a:r>
              <a:rPr lang="ru-RU" dirty="0" err="1" smtClean="0"/>
              <a:t>subtype</a:t>
            </a:r>
            <a:r>
              <a:rPr lang="ru-RU" dirty="0" smtClean="0"/>
              <a:t> </a:t>
            </a:r>
            <a:r>
              <a:rPr lang="ru-RU" dirty="0" err="1" smtClean="0"/>
              <a:t>polymorphism</a:t>
            </a:r>
            <a:r>
              <a:rPr lang="ru-RU" dirty="0" smtClean="0"/>
              <a:t>) — это форма полиморфизма, которая возникает, когда один и тот же интерфейс или базовый класс может быть использован для работы с объектами разных типов (подтипов). Это классический вид полиморфизма, связанный с объектно-ориентированным программированием, где подтипы наследуют поведение от базового типа.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14" y="980217"/>
            <a:ext cx="3394287" cy="29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Параметрический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1387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Параметрический полиморфизм</a:t>
            </a:r>
            <a:r>
              <a:rPr lang="ru-RU" dirty="0" smtClean="0"/>
              <a:t> — это форма полиморфизма, при которой функции, методы или классы могут работать с разными типами данных, но без привязки к конкретному типу на этапе написания кода. Вместо этого тип задаётся как параметр и определяется при использовании функции или создания экземпляра класса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strings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&gt;();</a:t>
            </a:r>
            <a:endParaRPr lang="en-US" dirty="0" smtClean="0"/>
          </a:p>
          <a:p>
            <a:endParaRPr lang="ru-RU" dirty="0" smtClean="0"/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ints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&gt;();</a:t>
            </a:r>
            <a:endParaRPr lang="ru-RU" dirty="0"/>
          </a:p>
        </p:txBody>
      </p:sp>
      <p:sp>
        <p:nvSpPr>
          <p:cNvPr id="2050" name="AutoShape 2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52" name="AutoShape 4" descr="Generic Cup – ProgrammerHumor.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061" y="1103267"/>
            <a:ext cx="3189214" cy="34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Ad hoc </a:t>
            </a:r>
            <a:r>
              <a:rPr lang="ru-RU" sz="2800" dirty="0" smtClean="0"/>
              <a:t>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40405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Ad</a:t>
            </a:r>
            <a:r>
              <a:rPr lang="ru-RU" b="1" dirty="0" smtClean="0"/>
              <a:t> </a:t>
            </a:r>
            <a:r>
              <a:rPr lang="ru-RU" b="1" dirty="0" err="1" smtClean="0"/>
              <a:t>hoc</a:t>
            </a:r>
            <a:r>
              <a:rPr lang="ru-RU" b="1" dirty="0" smtClean="0"/>
              <a:t> полиморфизм</a:t>
            </a:r>
            <a:r>
              <a:rPr lang="ru-RU" dirty="0" smtClean="0"/>
              <a:t> (или </a:t>
            </a:r>
            <a:r>
              <a:rPr lang="ru-RU" b="1" dirty="0" smtClean="0"/>
              <a:t>специализированный полиморфизм</a:t>
            </a:r>
            <a:r>
              <a:rPr lang="ru-RU" dirty="0" smtClean="0"/>
              <a:t>) — это форма полиморфизма, при которой функции, методы или операторы могут иметь разные реализации в зависимости от типов аргументов, переданных им.</a:t>
            </a:r>
            <a:endParaRPr lang="ru-RU" dirty="0"/>
          </a:p>
        </p:txBody>
      </p:sp>
      <p:pic>
        <p:nvPicPr>
          <p:cNvPr id="4098" name="Picture 2" descr="Polymorphism — Jason Coelh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499" y="2616271"/>
            <a:ext cx="4871409" cy="179542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67280" y="779388"/>
            <a:ext cx="3752721" cy="272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AdHoc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decimal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endParaRPr lang="ru-RU" dirty="0" smtClean="0"/>
          </a:p>
          <a:p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public string </a:t>
            </a:r>
            <a:r>
              <a:rPr lang="en-US" dirty="0" smtClean="0"/>
              <a:t>Add(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a,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b)</a:t>
            </a:r>
          </a:p>
          <a:p>
            <a:r>
              <a:rPr lang="ru-RU" dirty="0" smtClean="0"/>
              <a:t>    {</a:t>
            </a:r>
          </a:p>
          <a:p>
            <a:r>
              <a:rPr lang="en-US" dirty="0" smtClean="0"/>
              <a:t>        </a:t>
            </a:r>
            <a:r>
              <a:rPr lang="en-US" dirty="0" smtClean="0">
                <a:solidFill>
                  <a:srgbClr val="7030A0"/>
                </a:solidFill>
              </a:rPr>
              <a:t>return</a:t>
            </a:r>
            <a:r>
              <a:rPr lang="en-US" dirty="0" smtClean="0"/>
              <a:t> a + b;</a:t>
            </a:r>
          </a:p>
          <a:p>
            <a:r>
              <a:rPr lang="ru-RU" dirty="0" smtClean="0"/>
              <a:t>    }</a:t>
            </a:r>
          </a:p>
          <a:p>
            <a:r>
              <a:rPr lang="ru-RU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Полиморфизм в действии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401" y="1227383"/>
            <a:ext cx="4056527" cy="2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506295" y="1293503"/>
            <a:ext cx="40411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использованию полиморфизма, мы можем обращаться ко всем объектам, используя один и тот же интерфейс.</a:t>
            </a:r>
          </a:p>
          <a:p>
            <a:endParaRPr lang="ru-RU" dirty="0" smtClean="0"/>
          </a:p>
          <a:p>
            <a:r>
              <a:rPr lang="ru-RU" dirty="0" smtClean="0"/>
              <a:t>Пример:</a:t>
            </a:r>
          </a:p>
          <a:p>
            <a:r>
              <a:rPr lang="ru-RU" dirty="0" smtClean="0"/>
              <a:t>Допустим у меня есть массив фигур, которые нужно нарисовать, используя декартовы координаты:</a:t>
            </a:r>
          </a:p>
          <a:p>
            <a:endParaRPr lang="ru-RU" dirty="0" smtClean="0"/>
          </a:p>
          <a:p>
            <a:r>
              <a:rPr lang="en-US" dirty="0" err="1" smtClean="0">
                <a:solidFill>
                  <a:srgbClr val="7030A0"/>
                </a:solidFill>
              </a:rPr>
              <a:t>foreach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shapes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shape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Draw</a:t>
            </a:r>
            <a:r>
              <a:rPr lang="en-US" dirty="0" smtClean="0"/>
              <a:t>(0, 0);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Вопросы, на которые отвечает полиморфизм</a:t>
            </a:r>
            <a:endParaRPr sz="2800" dirty="0"/>
          </a:p>
        </p:txBody>
      </p:sp>
      <p:sp>
        <p:nvSpPr>
          <p:cNvPr id="3" name="AutoShape 2" descr="Принципы ООП для начинающих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senior.ua/storage/article/content/9d1b2cdf-cf03-475a-927e-f3d89bdcf63d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2993" y="1116836"/>
            <a:ext cx="3506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2542" y="1305777"/>
            <a:ext cx="7849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Итого:</a:t>
            </a:r>
          </a:p>
          <a:p>
            <a:pPr marL="342900" indent="-342900">
              <a:buAutoNum type="arabicPeriod"/>
            </a:pPr>
            <a:r>
              <a:rPr lang="ru-RU" dirty="0" smtClean="0"/>
              <a:t>Я обращаюсь к объекту, не зная его внутренней реализации. </a:t>
            </a:r>
          </a:p>
          <a:p>
            <a:pPr marL="342900" indent="-342900">
              <a:buAutoNum type="arabicPeriod"/>
            </a:pPr>
            <a:r>
              <a:rPr lang="ru-RU" dirty="0" smtClean="0"/>
              <a:t>Код универсальный и сделает, что нужно при правильной реализации интерфейса.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372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749203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/>
              <a:t>Ответы на вопросы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Фильтрация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Секционирование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Операции с наборами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Сортировка данных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</a:t>
            </a:r>
            <a:r>
              <a:rPr lang="ru-RU" sz="1200" dirty="0" smtClean="0">
                <a:latin typeface="Roboto" charset="0"/>
                <a:ea typeface="Roboto" charset="0"/>
              </a:rPr>
              <a:t>Преобразование(конвертация</a:t>
            </a:r>
            <a:r>
              <a:rPr lang="ru-RU" sz="1200" dirty="0" smtClean="0"/>
              <a:t>) данных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</a:t>
            </a:r>
            <a:r>
              <a:rPr lang="ru-RU" dirty="0" smtClean="0">
                <a:latin typeface="Roboto" charset="0"/>
                <a:ea typeface="Roboto" charset="0"/>
              </a:rPr>
              <a:t>Операции соединения</a:t>
            </a:r>
            <a:endParaRPr lang="ru-RU" dirty="0">
              <a:solidFill>
                <a:schemeClr val="dk1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Группировка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77;p36"/>
          <p:cNvSpPr/>
          <p:nvPr/>
        </p:nvSpPr>
        <p:spPr>
          <a:xfrm>
            <a:off x="659597" y="4178208"/>
            <a:ext cx="3395568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2;p36"/>
          <p:cNvSpPr/>
          <p:nvPr/>
        </p:nvSpPr>
        <p:spPr>
          <a:xfrm>
            <a:off x="4641869" y="4167231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lvl="0"/>
            <a:r>
              <a:rPr lang="en-US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5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про все операции, доступные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запросах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какие операторы используются в операциях из п.1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Практика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навыках описания запросов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 про все операции, доступные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запросах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какие операторы используются в операциях из п.1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Практика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навыках описания запросов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Три кита ООП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Что из перечисленного ниже не является принципом ООП?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C:\Users\pavel\Downloads\maxres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5428" y="1325573"/>
            <a:ext cx="4933814" cy="321576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Принципы ООП</a:t>
            </a:r>
            <a:endParaRPr sz="2800" dirty="0"/>
          </a:p>
        </p:txBody>
      </p:sp>
      <p:sp>
        <p:nvSpPr>
          <p:cNvPr id="2050" name="AutoShape 2" descr="Принципы ООП, инкапсуляция, абстракция, наследование, полиморфизм, Unity, C#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5714" name="Picture 2" descr="Объектно-ориентированное Программирование Концепции. Представление Мировой  Черепахи С ООП По Наследству Три Кита, Полиморфизм, Инкапсуляция. Клипарты,  SVG, векторы, и Набор Иллюстраций Без Оплаты Отчислений. Image 5646167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6603" y="1492677"/>
            <a:ext cx="4834567" cy="2818925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579938" y="1294291"/>
            <a:ext cx="32494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Объектно-ориентированное программирование основано на следующих принципах: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Инкапсуляция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Наследование</a:t>
            </a:r>
          </a:p>
          <a:p>
            <a:pPr marL="342900" indent="-342900">
              <a:buAutoNum type="arabicPeriod"/>
            </a:pPr>
            <a:r>
              <a:rPr lang="ru-RU" b="1" dirty="0" smtClean="0"/>
              <a:t>Полиморфизм (типов)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3403</TotalTime>
  <Words>2182</Words>
  <Application>Microsoft Office PowerPoint</Application>
  <PresentationFormat>Экран (16:9)</PresentationFormat>
  <Paragraphs>424</Paragraphs>
  <Slides>51</Slides>
  <Notes>51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9" baseType="lpstr">
      <vt:lpstr>Arial</vt:lpstr>
      <vt:lpstr>Roboto</vt:lpstr>
      <vt:lpstr>Calibri</vt:lpstr>
      <vt:lpstr>Arial Unicode MS</vt:lpstr>
      <vt:lpstr>Consolas</vt:lpstr>
      <vt:lpstr>Avenir</vt:lpstr>
      <vt:lpstr>Courier New</vt:lpstr>
      <vt:lpstr>Светлая тема</vt:lpstr>
      <vt:lpstr>ООП</vt:lpstr>
      <vt:lpstr>Слайд 2</vt:lpstr>
      <vt:lpstr>Linq-операторы </vt:lpstr>
      <vt:lpstr>Правила вебинара</vt:lpstr>
      <vt:lpstr>Маршрут вебинара</vt:lpstr>
      <vt:lpstr>Цели вебинара</vt:lpstr>
      <vt:lpstr>Три кита ООП</vt:lpstr>
      <vt:lpstr>Что из перечисленного ниже не является принципом ООП?</vt:lpstr>
      <vt:lpstr>Принципы ООП</vt:lpstr>
      <vt:lpstr>Шуточная иллюстрация основных принципов</vt:lpstr>
      <vt:lpstr>Инкапсуляция</vt:lpstr>
      <vt:lpstr>Что такое инкапсуляция?</vt:lpstr>
      <vt:lpstr>Содержимое класса</vt:lpstr>
      <vt:lpstr>Права доступа</vt:lpstr>
      <vt:lpstr>Модификаторы доступа на бытовых примерах</vt:lpstr>
      <vt:lpstr>Модификаторы доступа на бытовых примерах</vt:lpstr>
      <vt:lpstr>Модификаторы доступа на бытовых примерах</vt:lpstr>
      <vt:lpstr>Инкапсуляция дает следующую информацию</vt:lpstr>
      <vt:lpstr>Наследование</vt:lpstr>
      <vt:lpstr>Что такое наследование?</vt:lpstr>
      <vt:lpstr>Синтаксис наследования</vt:lpstr>
      <vt:lpstr>Пример синтаксиса</vt:lpstr>
      <vt:lpstr>Что наследуется</vt:lpstr>
      <vt:lpstr>Что не наследуется</vt:lpstr>
      <vt:lpstr>Множественное наследование запрещено</vt:lpstr>
      <vt:lpstr>Почему в C# множественное наследование запрещено</vt:lpstr>
      <vt:lpstr>Пример синтаксиса</vt:lpstr>
      <vt:lpstr>Транзитивное наследование</vt:lpstr>
      <vt:lpstr>Ключевое слово Base</vt:lpstr>
      <vt:lpstr>Ключевое слово virtual</vt:lpstr>
      <vt:lpstr>Вопросы, на которые отвечает наследование</vt:lpstr>
      <vt:lpstr>Абстракция</vt:lpstr>
      <vt:lpstr>Что такое абстракция?</vt:lpstr>
      <vt:lpstr>Представление абстракции в C#</vt:lpstr>
      <vt:lpstr>Представление абстракции в C#</vt:lpstr>
      <vt:lpstr>Ключевое слово abstract</vt:lpstr>
      <vt:lpstr>Ключевое слово override</vt:lpstr>
      <vt:lpstr>Ключевое слово new </vt:lpstr>
      <vt:lpstr>Вопросы, на которые отвечает абстракция</vt:lpstr>
      <vt:lpstr>Полиморфизм</vt:lpstr>
      <vt:lpstr>Что такое полиморфизм?</vt:lpstr>
      <vt:lpstr>Полиморфизм подтипов</vt:lpstr>
      <vt:lpstr>Параметрический полиморфизм</vt:lpstr>
      <vt:lpstr>Ad hoc полиморфизм</vt:lpstr>
      <vt:lpstr>Полиморфизм в действии</vt:lpstr>
      <vt:lpstr>Вопросы, на которые отвечает полиморфизм</vt:lpstr>
      <vt:lpstr>Ответы на вопросы</vt:lpstr>
      <vt:lpstr>Решение задач</vt:lpstr>
      <vt:lpstr>Рефлексия</vt:lpstr>
      <vt:lpstr>Цели вебинара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dc:creator>pavel</dc:creator>
  <cp:lastModifiedBy>pavel</cp:lastModifiedBy>
  <cp:revision>393</cp:revision>
  <dcterms:modified xsi:type="dcterms:W3CDTF">2024-11-29T15:15:33Z</dcterms:modified>
</cp:coreProperties>
</file>